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40" r:id="rId2"/>
    <p:sldId id="391" r:id="rId3"/>
    <p:sldId id="469" r:id="rId4"/>
    <p:sldId id="471" r:id="rId5"/>
    <p:sldId id="392" r:id="rId6"/>
    <p:sldId id="393" r:id="rId7"/>
    <p:sldId id="394" r:id="rId8"/>
    <p:sldId id="343" r:id="rId9"/>
    <p:sldId id="451" r:id="rId10"/>
    <p:sldId id="428" r:id="rId11"/>
    <p:sldId id="429" r:id="rId12"/>
    <p:sldId id="341" r:id="rId13"/>
    <p:sldId id="465" r:id="rId14"/>
    <p:sldId id="459" r:id="rId15"/>
    <p:sldId id="462" r:id="rId16"/>
    <p:sldId id="390" r:id="rId17"/>
    <p:sldId id="467" r:id="rId18"/>
    <p:sldId id="448" r:id="rId19"/>
    <p:sldId id="449" r:id="rId20"/>
    <p:sldId id="470" r:id="rId21"/>
    <p:sldId id="301" r:id="rId22"/>
    <p:sldId id="29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磚塊怎麼打?" id="{6694D48E-E421-4CD9-8EC7-73CD3C4204F9}">
          <p14:sldIdLst>
            <p14:sldId id="340"/>
            <p14:sldId id="391"/>
            <p14:sldId id="469"/>
            <p14:sldId id="471"/>
            <p14:sldId id="392"/>
            <p14:sldId id="393"/>
            <p14:sldId id="394"/>
            <p14:sldId id="343"/>
          </p14:sldIdLst>
        </p14:section>
        <p14:section name="補充資料" id="{EBC2E5A5-B313-4D90-A9EA-D096899646BF}">
          <p14:sldIdLst>
            <p14:sldId id="451"/>
            <p14:sldId id="428"/>
            <p14:sldId id="429"/>
            <p14:sldId id="341"/>
            <p14:sldId id="465"/>
            <p14:sldId id="459"/>
            <p14:sldId id="462"/>
            <p14:sldId id="390"/>
            <p14:sldId id="467"/>
            <p14:sldId id="448"/>
            <p14:sldId id="449"/>
          </p14:sldIdLst>
        </p14:section>
        <p14:section name="ＡＩ爭霸戰" id="{FFC1356B-E34B-4B30-B13D-3B563D78725F}">
          <p14:sldIdLst>
            <p14:sldId id="470"/>
            <p14:sldId id="301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FF"/>
    <a:srgbClr val="E4E4FF"/>
    <a:srgbClr val="E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02" autoAdjust="0"/>
  </p:normalViewPr>
  <p:slideViewPr>
    <p:cSldViewPr snapToGrid="0">
      <p:cViewPr varScale="1">
        <p:scale>
          <a:sx n="60" d="100"/>
          <a:sy n="60" d="100"/>
        </p:scale>
        <p:origin x="9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1348D-04A4-4EDD-8A1A-026371C58B78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CC58E-5255-45CA-A980-C6CFB742DE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32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349" y="2420888"/>
            <a:ext cx="6807200" cy="1066800"/>
          </a:xfrm>
        </p:spPr>
        <p:txBody>
          <a:bodyPr>
            <a:normAutofit/>
          </a:bodyPr>
          <a:lstStyle>
            <a:lvl1pPr algn="ctr">
              <a:defRPr sz="5867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349" y="4223039"/>
            <a:ext cx="6604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8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273060"/>
            <a:ext cx="6815668" cy="5853113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4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65" indent="0">
              <a:buNone/>
              <a:defRPr sz="1200"/>
            </a:lvl2pPr>
            <a:lvl3pPr marL="914332" indent="0">
              <a:buNone/>
              <a:defRPr sz="1001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8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5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8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5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8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5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6"/>
            <a:ext cx="7315200" cy="804863"/>
          </a:xfrm>
        </p:spPr>
        <p:txBody>
          <a:bodyPr/>
          <a:lstStyle>
            <a:lvl1pPr marL="0" indent="0">
              <a:buNone/>
              <a:defRPr sz="14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65" indent="0">
              <a:buNone/>
              <a:defRPr sz="1200"/>
            </a:lvl2pPr>
            <a:lvl3pPr marL="914332" indent="0">
              <a:buNone/>
              <a:defRPr sz="1001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8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5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648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226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61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alphaModFix amt="80000"/>
            <a:lum/>
          </a:blip>
          <a:srcRect/>
          <a:stretch>
            <a:fillRect r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1"/>
            <a:ext cx="10972800" cy="1143000"/>
          </a:xfrm>
        </p:spPr>
        <p:txBody>
          <a:bodyPr>
            <a:noAutofit/>
          </a:bodyPr>
          <a:lstStyle>
            <a:lvl1pPr algn="l">
              <a:defRPr sz="5867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>
            <a:normAutofit/>
          </a:bodyPr>
          <a:lstStyle>
            <a:lvl1pPr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3733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71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99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1C2F9B-FC0F-4058-8612-80E6FE90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347360-5FD5-4784-9691-AE6EF86B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A08BB2-B121-4492-91BB-7D0CD772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82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44639"/>
            <a:ext cx="10363200" cy="1362075"/>
          </a:xfrm>
        </p:spPr>
        <p:txBody>
          <a:bodyPr anchor="t"/>
          <a:lstStyle>
            <a:lvl1pPr algn="l">
              <a:defRPr sz="5867" b="1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16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82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32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80309" y="6173788"/>
            <a:ext cx="2844800" cy="365125"/>
          </a:xfrm>
        </p:spPr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34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1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443836"/>
            <a:ext cx="109728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80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1295400"/>
            <a:ext cx="8947712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0" y="2464607"/>
            <a:ext cx="8947712" cy="4275740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74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44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131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443835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65" indent="0">
              <a:buNone/>
              <a:defRPr sz="2000" b="1"/>
            </a:lvl2pPr>
            <a:lvl3pPr marL="914332" indent="0">
              <a:buNone/>
              <a:defRPr sz="1801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8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5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073702"/>
            <a:ext cx="5386917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443835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65" indent="0">
              <a:buNone/>
              <a:defRPr sz="2000" b="1"/>
            </a:lvl2pPr>
            <a:lvl3pPr marL="914332" indent="0">
              <a:buNone/>
              <a:defRPr sz="1801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8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5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073702"/>
            <a:ext cx="5389033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6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0000"/>
            <a:lum/>
          </a:blip>
          <a:srcRect/>
          <a:stretch>
            <a:fillRect r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689B3-53F9-449C-A80B-EA2134E86A23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67611" y="6368956"/>
            <a:ext cx="2844800" cy="3651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BDEE-4D65-4061-90DD-1AAC117DB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82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ctr" defTabSz="914332" rtl="0" eaLnBrk="1" latinLnBrk="0" hangingPunct="1">
        <a:spcBef>
          <a:spcPct val="0"/>
        </a:spcBef>
        <a:buNone/>
        <a:defRPr sz="5867" b="1" kern="1200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Microsoft New Tai Lue" pitchFamily="34" charset="0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2915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081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246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413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1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5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rvanzhou.github.io/tutorials/machine-learning/tensorflow/5-02-A-overfitting/" TargetMode="External"/><Relationship Id="rId2" Type="http://schemas.openxmlformats.org/officeDocument/2006/relationships/hyperlink" Target="https://zh.wikipedia.org/wiki/%E9%81%8E%E9%81%A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orvanzhou.github.io/tutorials/machine-learning/tensorflow/5-02-A-overfitting/" TargetMode="External"/><Relationship Id="rId2" Type="http://schemas.openxmlformats.org/officeDocument/2006/relationships/hyperlink" Target="https://zh.wikipedia.org/wiki/%E9%81%8E%E9%81%A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LanKuDot/MLG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md.io/@y0iWq14CTXGE7CknbBhG3Q/HkaT0SZH4?type=vie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mlgame-web.westus.cloudapp.azure.com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ranslate.google.com.tw/" TargetMode="External"/><Relationship Id="rId3" Type="http://schemas.openxmlformats.org/officeDocument/2006/relationships/hyperlink" Target="https://kaiching.org/" TargetMode="External"/><Relationship Id="rId7" Type="http://schemas.openxmlformats.org/officeDocument/2006/relationships/hyperlink" Target="https://www.google.com/" TargetMode="External"/><Relationship Id="rId2" Type="http://schemas.openxmlformats.org/officeDocument/2006/relationships/hyperlink" Target="https://www.pygame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pi.org/" TargetMode="External"/><Relationship Id="rId5" Type="http://schemas.openxmlformats.org/officeDocument/2006/relationships/hyperlink" Target="http://kidscancode.org/" TargetMode="External"/><Relationship Id="rId10" Type="http://schemas.openxmlformats.org/officeDocument/2006/relationships/hyperlink" Target="https://blog.techbridge.cc/2017/07/28/data-science-101-numpy-tutorial/" TargetMode="External"/><Relationship Id="rId4" Type="http://schemas.openxmlformats.org/officeDocument/2006/relationships/hyperlink" Target="https://docs.python.org/" TargetMode="External"/><Relationship Id="rId9" Type="http://schemas.openxmlformats.org/officeDocument/2006/relationships/hyperlink" Target="http://cs231n.github.io/python-numpy-tutoria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y0iWq14CTXGE7CknbBhG3Q/SJnGAPdjN?type=vie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5460AB-0D43-465B-AE93-E5BDCCAB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磚塊怎麼打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EB4D95-8133-4F48-8C8E-ACCC66CF6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83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3B951-8F24-4788-80C9-47E65791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84" y="185792"/>
            <a:ext cx="11299987" cy="1088485"/>
          </a:xfrm>
        </p:spPr>
        <p:txBody>
          <a:bodyPr/>
          <a:lstStyle/>
          <a:p>
            <a:r>
              <a:rPr lang="en-US" altLang="zh-TW" sz="4800" dirty="0"/>
              <a:t>Overfitting</a:t>
            </a:r>
            <a:r>
              <a:rPr lang="zh-TW" altLang="en-US" sz="4800" dirty="0"/>
              <a:t> </a:t>
            </a:r>
            <a:r>
              <a:rPr lang="en-US" altLang="zh-TW" sz="4800" dirty="0" err="1"/>
              <a:t>v.s</a:t>
            </a:r>
            <a:r>
              <a:rPr lang="en-US" altLang="zh-TW" sz="4800" dirty="0"/>
              <a:t>. Underfitting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974978-2784-4D2F-A038-9D037E90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83" y="1161013"/>
            <a:ext cx="11299987" cy="478539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Overfitting</a:t>
            </a:r>
            <a:r>
              <a:rPr lang="zh-TW" altLang="en-US" sz="3200" dirty="0"/>
              <a:t> 訓練資料正確率高，但測試資料正確率低的情況。</a:t>
            </a:r>
            <a:endParaRPr lang="en-US" altLang="zh-TW" sz="3200" dirty="0"/>
          </a:p>
          <a:p>
            <a:pPr>
              <a:lnSpc>
                <a:spcPct val="150000"/>
              </a:lnSpc>
            </a:pPr>
            <a:r>
              <a:rPr lang="en-US" altLang="zh-TW" sz="3200" dirty="0"/>
              <a:t>Underfitting</a:t>
            </a:r>
            <a:r>
              <a:rPr lang="zh-TW" altLang="en-US" sz="3200" dirty="0"/>
              <a:t> 訓練模型過於簡單，無法適應、擬合</a:t>
            </a:r>
            <a:r>
              <a:rPr lang="en-US" altLang="zh-TW" sz="3200" dirty="0"/>
              <a:t>(fit)</a:t>
            </a:r>
            <a:r>
              <a:rPr lang="zh-TW" altLang="en-US" sz="3200" dirty="0"/>
              <a:t>資料。</a:t>
            </a:r>
            <a:endParaRPr lang="en-US" altLang="zh-TW" sz="3200" dirty="0"/>
          </a:p>
          <a:p>
            <a:endParaRPr lang="en-US" altLang="zh-TW" sz="3200" dirty="0"/>
          </a:p>
          <a:p>
            <a:endParaRPr lang="en-US" altLang="zh-TW" sz="3200" dirty="0"/>
          </a:p>
          <a:p>
            <a:pPr lvl="2"/>
            <a:endParaRPr lang="en-US" altLang="zh-TW" dirty="0"/>
          </a:p>
          <a:p>
            <a:pPr lvl="1"/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BDCA4-C07B-4DE5-93C3-BE2A6FC3FD23}"/>
              </a:ext>
            </a:extLst>
          </p:cNvPr>
          <p:cNvSpPr txBox="1"/>
          <p:nvPr/>
        </p:nvSpPr>
        <p:spPr>
          <a:xfrm>
            <a:off x="0" y="6342971"/>
            <a:ext cx="6740369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defTabSz="1828800" hangingPunct="0"/>
            <a:r>
              <a:rPr kumimoji="0" lang="en-US" altLang="zh-TW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[1]</a:t>
            </a:r>
            <a:r>
              <a:rPr kumimoji="0" lang="zh-TW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維基百科 </a:t>
            </a:r>
            <a:r>
              <a:rPr lang="en-US" altLang="zh-TW" sz="1200" dirty="0">
                <a:hlinkClick r:id="rId2"/>
              </a:rPr>
              <a:t>https://zh.wikipedia.org/wiki/%E9%81%8E%E9%81%A9</a:t>
            </a:r>
            <a:endParaRPr lang="en-US" altLang="zh-TW" sz="1200" dirty="0"/>
          </a:p>
          <a:p>
            <a:pPr defTabSz="1828800" hangingPunct="0"/>
            <a:r>
              <a:rPr kumimoji="0" lang="en-US" altLang="zh-TW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[2] </a:t>
            </a:r>
            <a:r>
              <a:rPr kumimoji="0" lang="zh-TW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莫煩</a:t>
            </a:r>
            <a:r>
              <a:rPr kumimoji="0" lang="en-US" altLang="zh-TW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python</a:t>
            </a:r>
            <a:r>
              <a:rPr kumimoji="0" lang="zh-TW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altLang="zh-TW" sz="1200" dirty="0">
                <a:hlinkClick r:id="rId3"/>
              </a:rPr>
              <a:t>https://morvanzhou.github.io/tutorials/machine-learning/tensorflow/5-02-A-overfitting/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016A57-B756-4976-87DD-323D107B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954" y="3386266"/>
            <a:ext cx="7213843" cy="29567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34BAA9-EA5C-4960-919C-71ECF4436693}"/>
              </a:ext>
            </a:extLst>
          </p:cNvPr>
          <p:cNvSpPr/>
          <p:nvPr/>
        </p:nvSpPr>
        <p:spPr>
          <a:xfrm>
            <a:off x="2776995" y="2946765"/>
            <a:ext cx="1920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underfitting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203806-5871-4E77-A077-D51B3B483BA7}"/>
              </a:ext>
            </a:extLst>
          </p:cNvPr>
          <p:cNvSpPr/>
          <p:nvPr/>
        </p:nvSpPr>
        <p:spPr>
          <a:xfrm>
            <a:off x="5937479" y="2980201"/>
            <a:ext cx="495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fit</a:t>
            </a:r>
            <a:endParaRPr lang="zh-TW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5FABA2-34CA-4B68-8199-1E6AD5D9CED2}"/>
              </a:ext>
            </a:extLst>
          </p:cNvPr>
          <p:cNvSpPr/>
          <p:nvPr/>
        </p:nvSpPr>
        <p:spPr>
          <a:xfrm>
            <a:off x="7752042" y="2980201"/>
            <a:ext cx="169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overfitting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4579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4023EA9-5E03-4278-8106-CCF73CDC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精確模型的常見方法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974978-2784-4D2F-A038-9D037E90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97" y="1436835"/>
            <a:ext cx="10972800" cy="476043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增加數據量</a:t>
            </a:r>
            <a:endParaRPr lang="en-US" altLang="zh-TW" sz="2800" dirty="0"/>
          </a:p>
          <a:p>
            <a:r>
              <a:rPr lang="zh-TW" altLang="en-US" sz="2800" dirty="0"/>
              <a:t>採取</a:t>
            </a:r>
            <a:r>
              <a:rPr lang="en-US" altLang="zh-TW" sz="2800" dirty="0"/>
              <a:t>cross-validation (</a:t>
            </a:r>
            <a:r>
              <a:rPr lang="zh-TW" altLang="en-US" sz="2800" dirty="0"/>
              <a:t>交叉驗證</a:t>
            </a:r>
            <a:r>
              <a:rPr lang="en-US" altLang="zh-TW" sz="2800" dirty="0"/>
              <a:t>):</a:t>
            </a:r>
            <a:r>
              <a:rPr lang="zh-TW" altLang="en-US" sz="2800" dirty="0"/>
              <a:t> </a:t>
            </a:r>
            <a:br>
              <a:rPr lang="en-US" altLang="zh-TW" sz="2800" dirty="0"/>
            </a:br>
            <a:r>
              <a:rPr lang="zh-TW" altLang="en-US" sz="2800" dirty="0"/>
              <a:t>將資料分成訓練集、驗證集、測試集。</a:t>
            </a:r>
            <a:endParaRPr lang="en-US" altLang="zh-TW" sz="2800" dirty="0"/>
          </a:p>
          <a:p>
            <a:pPr lvl="1"/>
            <a:r>
              <a:rPr lang="zh-TW" altLang="en-US" sz="2800" dirty="0"/>
              <a:t>訓練集</a:t>
            </a:r>
            <a:r>
              <a:rPr lang="en-US" altLang="zh-TW" sz="2800" dirty="0"/>
              <a:t>(</a:t>
            </a:r>
            <a:r>
              <a:rPr lang="zh-TW" altLang="en-US" sz="2800" dirty="0"/>
              <a:t>一般佔</a:t>
            </a:r>
            <a:r>
              <a:rPr lang="en-US" altLang="zh-TW" sz="2800" dirty="0"/>
              <a:t>50%)</a:t>
            </a:r>
          </a:p>
          <a:p>
            <a:pPr lvl="1"/>
            <a:r>
              <a:rPr lang="zh-TW" altLang="en-US" sz="2800" dirty="0"/>
              <a:t>驗證集</a:t>
            </a:r>
            <a:r>
              <a:rPr lang="en-US" altLang="zh-TW" sz="2800" dirty="0"/>
              <a:t>(</a:t>
            </a:r>
            <a:r>
              <a:rPr lang="zh-TW" altLang="en-US" sz="2800" dirty="0"/>
              <a:t>一般佔</a:t>
            </a:r>
            <a:r>
              <a:rPr lang="en-US" altLang="zh-TW" sz="2800" dirty="0"/>
              <a:t>25%):</a:t>
            </a:r>
            <a:r>
              <a:rPr lang="zh-TW" altLang="en-US" sz="2800" dirty="0"/>
              <a:t> 用以決定超參數，例如網路節點數、正則項係數</a:t>
            </a:r>
            <a:endParaRPr lang="en-US" altLang="zh-TW" sz="2800" dirty="0"/>
          </a:p>
          <a:p>
            <a:pPr lvl="1"/>
            <a:r>
              <a:rPr lang="zh-TW" altLang="en-US" sz="2800" dirty="0"/>
              <a:t>測試集：模型訓練完成後，用以評估其一般化能力、精確度。</a:t>
            </a:r>
            <a:endParaRPr lang="en-US" altLang="zh-TW" sz="2800" dirty="0"/>
          </a:p>
          <a:p>
            <a:endParaRPr lang="en-US" altLang="zh-TW" sz="2400" dirty="0"/>
          </a:p>
          <a:p>
            <a:pPr lvl="2"/>
            <a:endParaRPr lang="en-US" altLang="zh-TW" sz="2400" dirty="0"/>
          </a:p>
          <a:p>
            <a:pPr lvl="1"/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50E0B1-5A49-4725-90F3-C74CD73F342E}"/>
              </a:ext>
            </a:extLst>
          </p:cNvPr>
          <p:cNvSpPr txBox="1"/>
          <p:nvPr/>
        </p:nvSpPr>
        <p:spPr>
          <a:xfrm>
            <a:off x="0" y="6342971"/>
            <a:ext cx="6740369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defTabSz="1828800" hangingPunct="0"/>
            <a:r>
              <a:rPr kumimoji="0" lang="en-US" altLang="zh-TW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[1]</a:t>
            </a:r>
            <a:r>
              <a:rPr kumimoji="0" lang="zh-TW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維基百科 </a:t>
            </a:r>
            <a:r>
              <a:rPr lang="en-US" altLang="zh-TW" sz="1200" dirty="0">
                <a:hlinkClick r:id="rId2"/>
              </a:rPr>
              <a:t>https://zh.wikipedia.org/wiki/%E9%81%8E%E9%81%A9</a:t>
            </a:r>
            <a:endParaRPr lang="en-US" altLang="zh-TW" sz="1200" dirty="0"/>
          </a:p>
          <a:p>
            <a:pPr defTabSz="1828800" hangingPunct="0"/>
            <a:r>
              <a:rPr kumimoji="0" lang="en-US" altLang="zh-TW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[2] </a:t>
            </a:r>
            <a:r>
              <a:rPr kumimoji="0" lang="zh-TW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莫煩</a:t>
            </a:r>
            <a:r>
              <a:rPr kumimoji="0" lang="en-US" altLang="zh-TW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python</a:t>
            </a:r>
            <a:r>
              <a:rPr kumimoji="0" lang="zh-TW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altLang="zh-TW" sz="1200" dirty="0">
                <a:hlinkClick r:id="rId3"/>
              </a:rPr>
              <a:t>https://morvanzhou.github.io/tutorials/machine-learning/tensorflow/5-02-A-overfitting/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2717901-28BF-4FCD-8BDB-FF39CB1CC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03" y="5257617"/>
            <a:ext cx="7722704" cy="1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2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7E1A9-3A7A-4C4C-A6D5-DAA3A041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</a:t>
            </a:r>
            <a:r>
              <a:rPr lang="en-US" altLang="zh-TW" dirty="0"/>
              <a:t>AI</a:t>
            </a:r>
            <a:r>
              <a:rPr lang="zh-TW" altLang="en-US" dirty="0"/>
              <a:t>的誕生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D2ABD8-7ED6-4BC8-A72A-B5E6831D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3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C8E028F-A063-4B6E-A19A-6A8FD2AC9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620" y="1443836"/>
            <a:ext cx="10972800" cy="5180248"/>
          </a:xfrm>
        </p:spPr>
        <p:txBody>
          <a:bodyPr>
            <a:normAutofit lnSpcReduction="10000"/>
          </a:bodyPr>
          <a:lstStyle/>
          <a:p>
            <a:r>
              <a:rPr lang="zh-TW" altLang="en-US" sz="4000" dirty="0"/>
              <a:t>利用遊戲資訊與</a:t>
            </a:r>
            <a:r>
              <a:rPr lang="en-US" altLang="zh-TW" sz="4000" dirty="0"/>
              <a:t>rule</a:t>
            </a:r>
            <a:r>
              <a:rPr lang="zh-TW" altLang="en-US" sz="4000" dirty="0"/>
              <a:t>的指令訓練一個分類器，讓模型練習在每個</a:t>
            </a:r>
            <a:r>
              <a:rPr lang="en-US" altLang="zh-TW" sz="4000" dirty="0"/>
              <a:t>frame</a:t>
            </a:r>
            <a:r>
              <a:rPr lang="zh-TW" altLang="en-US" sz="4000" dirty="0"/>
              <a:t>都產生一個向左、向右或不動的指令。</a:t>
            </a:r>
            <a:endParaRPr lang="en-US" altLang="zh-TW" sz="4000" dirty="0"/>
          </a:p>
          <a:p>
            <a:endParaRPr lang="en-US" altLang="zh-TW" sz="4000" dirty="0"/>
          </a:p>
          <a:p>
            <a:r>
              <a:rPr lang="zh-TW" altLang="en-US" sz="4000" dirty="0"/>
              <a:t>利用遊戲資訊與</a:t>
            </a:r>
            <a:r>
              <a:rPr lang="en-US" altLang="zh-TW" sz="4000" dirty="0"/>
              <a:t>rule</a:t>
            </a:r>
            <a:r>
              <a:rPr lang="zh-TW" altLang="en-US" sz="4000" dirty="0"/>
              <a:t>計算出的落點訓練一個回歸器，讓模型練習在每個</a:t>
            </a:r>
            <a:r>
              <a:rPr lang="en-US" altLang="zh-TW" sz="4000" dirty="0"/>
              <a:t>frame</a:t>
            </a:r>
            <a:r>
              <a:rPr lang="zh-TW" altLang="en-US" sz="4000" dirty="0"/>
              <a:t>都預測一次球的落點。在另外利用條件式、預測的落點來決定板子如何移動。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1EF2416-D4E1-4CBA-842A-22A691DD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可以考慮的兩種做法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367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CECD71A-525F-4B13-B448-683F9951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089" y="1512434"/>
            <a:ext cx="5394781" cy="534556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2000" dirty="0"/>
              <a:t>右圖為一使用</a:t>
            </a:r>
            <a:r>
              <a:rPr lang="en-US" altLang="zh-TW" sz="2000" dirty="0"/>
              <a:t>rule</a:t>
            </a:r>
            <a:r>
              <a:rPr lang="zh-TW" altLang="en-US" sz="2000" dirty="0"/>
              <a:t>打遊戲所產生之記錄檔訓練一個</a:t>
            </a:r>
            <a:r>
              <a:rPr lang="en-US" altLang="zh-TW" sz="2000" dirty="0" err="1"/>
              <a:t>svm</a:t>
            </a:r>
            <a:r>
              <a:rPr lang="zh-TW" altLang="en-US" sz="2000" dirty="0"/>
              <a:t>分類器的範例。</a:t>
            </a:r>
            <a:endParaRPr lang="en-US" altLang="zh-TW" sz="2000" dirty="0"/>
          </a:p>
          <a:p>
            <a:r>
              <a:rPr lang="zh-TW" altLang="en-US" sz="2000" b="1" dirty="0"/>
              <a:t>第一區塊：</a:t>
            </a:r>
            <a:endParaRPr lang="en-US" altLang="zh-TW" sz="2000" b="1" dirty="0"/>
          </a:p>
          <a:p>
            <a:pPr lvl="1"/>
            <a:r>
              <a:rPr lang="zh-TW" altLang="en-US" sz="2000" dirty="0"/>
              <a:t>讀取記錄檔</a:t>
            </a:r>
            <a:endParaRPr lang="en-US" altLang="zh-TW" sz="2000" dirty="0"/>
          </a:p>
          <a:p>
            <a:pPr lvl="1"/>
            <a:r>
              <a:rPr lang="zh-TW" altLang="en-US" sz="2000" dirty="0"/>
              <a:t>提取出遊戲相關資訊</a:t>
            </a:r>
            <a:endParaRPr lang="en-US" altLang="zh-TW" sz="2000" dirty="0"/>
          </a:p>
          <a:p>
            <a:r>
              <a:rPr lang="zh-TW" altLang="en-US" sz="2000" b="1" dirty="0"/>
              <a:t>第二區塊：</a:t>
            </a:r>
            <a:endParaRPr lang="en-US" altLang="zh-TW" sz="2000" b="1" dirty="0"/>
          </a:p>
          <a:p>
            <a:pPr lvl="1"/>
            <a:r>
              <a:rPr lang="zh-TW" altLang="en-US" sz="2000" dirty="0"/>
              <a:t>由板子的位置推算每回合</a:t>
            </a:r>
            <a:r>
              <a:rPr lang="en-US" altLang="zh-TW" sz="2000" dirty="0"/>
              <a:t>rule</a:t>
            </a:r>
            <a:r>
              <a:rPr lang="zh-TW" altLang="en-US" sz="2000" dirty="0"/>
              <a:t>所下的指令</a:t>
            </a:r>
            <a:r>
              <a:rPr lang="en-US" altLang="zh-TW" sz="2000" dirty="0"/>
              <a:t>(</a:t>
            </a:r>
            <a:r>
              <a:rPr lang="zh-TW" altLang="en-US" sz="2000" dirty="0"/>
              <a:t>向左、向右，或者不動</a:t>
            </a:r>
            <a:endParaRPr lang="en-US" altLang="zh-TW" sz="2000" dirty="0"/>
          </a:p>
          <a:p>
            <a:pPr lvl="1"/>
            <a:r>
              <a:rPr lang="zh-TW" altLang="en-US" sz="2000" dirty="0"/>
              <a:t>以球座標、板座標為</a:t>
            </a:r>
            <a:r>
              <a:rPr lang="en-US" altLang="zh-TW" sz="2000" dirty="0"/>
              <a:t>x</a:t>
            </a:r>
            <a:r>
              <a:rPr lang="zh-TW" altLang="en-US" sz="2000" dirty="0"/>
              <a:t>；以每回合的指令為</a:t>
            </a:r>
            <a:r>
              <a:rPr lang="en-US" altLang="zh-TW" sz="2000" dirty="0"/>
              <a:t>y</a:t>
            </a:r>
          </a:p>
          <a:p>
            <a:pPr lvl="1"/>
            <a:r>
              <a:rPr lang="zh-TW" altLang="en-US" sz="2000" dirty="0"/>
              <a:t>隨機將資料分成比例 </a:t>
            </a:r>
            <a:r>
              <a:rPr lang="en-US" altLang="zh-TW" sz="2000" dirty="0"/>
              <a:t>2:8</a:t>
            </a:r>
            <a:r>
              <a:rPr lang="zh-TW" altLang="en-US" sz="2000" dirty="0"/>
              <a:t>的測試資料與訓練資料</a:t>
            </a:r>
            <a:endParaRPr lang="en-US" altLang="zh-TW" sz="2000" dirty="0"/>
          </a:p>
          <a:p>
            <a:r>
              <a:rPr lang="zh-TW" altLang="en-US" sz="2000" b="1" dirty="0"/>
              <a:t>第三區塊：</a:t>
            </a:r>
            <a:endParaRPr lang="en-US" altLang="zh-TW" sz="2000" b="1" dirty="0"/>
          </a:p>
          <a:p>
            <a:pPr lvl="1"/>
            <a:r>
              <a:rPr lang="zh-TW" altLang="en-US" sz="2000" dirty="0"/>
              <a:t>建立一個</a:t>
            </a:r>
            <a:r>
              <a:rPr lang="en-US" altLang="zh-TW" sz="2000" dirty="0"/>
              <a:t>SVM</a:t>
            </a:r>
            <a:r>
              <a:rPr lang="zh-TW" altLang="en-US" sz="2000" dirty="0"/>
              <a:t>分類器，並以此分類器擬合</a:t>
            </a:r>
            <a:r>
              <a:rPr lang="en-US" altLang="zh-TW" sz="2000" dirty="0"/>
              <a:t>(fit)</a:t>
            </a:r>
            <a:r>
              <a:rPr lang="zh-TW" altLang="en-US" sz="2000" dirty="0"/>
              <a:t>訓練資料</a:t>
            </a:r>
            <a:endParaRPr lang="en-US" altLang="zh-TW" sz="2000" dirty="0"/>
          </a:p>
          <a:p>
            <a:pPr lvl="1"/>
            <a:r>
              <a:rPr lang="zh-TW" altLang="en-US" sz="2000" dirty="0"/>
              <a:t>以訓練好的分類器分類測試資料並計算分類正確率</a:t>
            </a:r>
            <a:r>
              <a:rPr lang="en-US" altLang="zh-TW" sz="2000" dirty="0"/>
              <a:t>(accuracy)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15FCFB9-B669-4886-A66F-B273D4E4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90" y="250543"/>
            <a:ext cx="4669272" cy="1088485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使用記錄檔訓練模型的方法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D5DF5C-F54C-46D4-A547-D784A832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83" y="0"/>
            <a:ext cx="6303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B16FAF8-41AC-4964-BD31-FB95C5B0F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2" y="1580098"/>
            <a:ext cx="5548832" cy="4785396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Line 23, 24: </a:t>
            </a:r>
            <a:r>
              <a:rPr lang="zh-TW" altLang="en-US" sz="2800" dirty="0"/>
              <a:t>輸入模型檔名並讀取模型。</a:t>
            </a:r>
            <a:endParaRPr lang="en-US" altLang="zh-TW" sz="2800" dirty="0"/>
          </a:p>
          <a:p>
            <a:r>
              <a:rPr lang="en-US" altLang="zh-TW" sz="2800" dirty="0"/>
              <a:t>Line 31, 32:</a:t>
            </a:r>
            <a:r>
              <a:rPr lang="zh-TW" altLang="en-US" sz="2800" dirty="0"/>
              <a:t> 將模型所需資訊整理到</a:t>
            </a:r>
            <a:r>
              <a:rPr lang="en-US" altLang="zh-TW" sz="2800" dirty="0"/>
              <a:t>input</a:t>
            </a:r>
          </a:p>
          <a:p>
            <a:r>
              <a:rPr lang="en-US" altLang="zh-TW" sz="2800" dirty="0"/>
              <a:t>Line 42: </a:t>
            </a:r>
            <a:r>
              <a:rPr lang="zh-TW" altLang="en-US" sz="2800" dirty="0"/>
              <a:t>以模型依據</a:t>
            </a:r>
            <a:r>
              <a:rPr lang="en-US" altLang="zh-TW" sz="2800" dirty="0"/>
              <a:t>input</a:t>
            </a:r>
            <a:r>
              <a:rPr lang="zh-TW" altLang="en-US" sz="2800" dirty="0"/>
              <a:t>來預測對應的指令</a:t>
            </a:r>
            <a:endParaRPr lang="en-US" altLang="zh-TW" sz="2800" dirty="0"/>
          </a:p>
          <a:p>
            <a:r>
              <a:rPr lang="en-US" altLang="zh-TW" sz="2800" dirty="0"/>
              <a:t>Line 44~49:</a:t>
            </a:r>
            <a:r>
              <a:rPr lang="zh-TW" altLang="en-US" sz="2800" dirty="0"/>
              <a:t>依據模型的預測來移動板子</a:t>
            </a:r>
            <a:endParaRPr lang="en-US" altLang="zh-TW" sz="2800" dirty="0"/>
          </a:p>
          <a:p>
            <a:r>
              <a:rPr lang="zh-TW" altLang="en-US" sz="2800" dirty="0"/>
              <a:t>注意：訓練時給模型甚麼樣的資訊，在這邊就需要給模型相同的資訊。</a:t>
            </a:r>
            <a:r>
              <a:rPr lang="en-US" altLang="zh-TW" sz="2800" dirty="0"/>
              <a:t>(</a:t>
            </a:r>
            <a:r>
              <a:rPr lang="zh-TW" altLang="en-US" sz="2800" dirty="0"/>
              <a:t>例如：球座標、板座標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A6E169C-0714-448D-817E-6B701632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0" y="491613"/>
            <a:ext cx="10530349" cy="108848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使用訓練好的模型打遊戲的方法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804008-C3C4-42B0-84D4-7A63CFBC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954" y="1934403"/>
            <a:ext cx="6367115" cy="40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ADFBB-700D-406B-A834-A5200141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交叉驗證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1C9433-EB62-4BBD-AF79-939ED5D44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99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3A80B-8881-4C4F-81FE-3AE768B5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137"/>
            <a:ext cx="6968817" cy="1088485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如何決定模型的參數？</a:t>
            </a:r>
            <a:br>
              <a:rPr lang="en-US" altLang="zh-TW" sz="4000" dirty="0"/>
            </a:b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376F56-96F8-4FF1-A7FF-533DB165E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1" y="1166720"/>
            <a:ext cx="4809479" cy="5339958"/>
          </a:xfrm>
        </p:spPr>
        <p:txBody>
          <a:bodyPr>
            <a:normAutofit fontScale="92500"/>
          </a:bodyPr>
          <a:lstStyle/>
          <a:p>
            <a:r>
              <a:rPr lang="en-US" altLang="zh-TW" sz="2400" dirty="0" err="1"/>
              <a:t>Sklearn</a:t>
            </a:r>
            <a:r>
              <a:rPr lang="en-US" altLang="zh-TW" sz="2400" dirty="0"/>
              <a:t> </a:t>
            </a:r>
            <a:r>
              <a:rPr lang="zh-TW" altLang="en-US" sz="2400" dirty="0"/>
              <a:t>提供了</a:t>
            </a:r>
            <a:r>
              <a:rPr lang="en-US" altLang="zh-TW" sz="2400" dirty="0" err="1"/>
              <a:t>GridSearchCV</a:t>
            </a:r>
            <a:r>
              <a:rPr lang="zh-TW" altLang="en-US" sz="2400" dirty="0"/>
              <a:t> ，可以直接透過交叉驗證幫你找出最佳參數。</a:t>
            </a:r>
            <a:endParaRPr lang="en-US" altLang="zh-TW" sz="2400" dirty="0"/>
          </a:p>
          <a:p>
            <a:r>
              <a:rPr lang="en-US" altLang="zh-TW" sz="2400" dirty="0" err="1"/>
              <a:t>GridSearchCV</a:t>
            </a:r>
            <a:r>
              <a:rPr lang="zh-TW" altLang="en-US" sz="2400" dirty="0"/>
              <a:t>的使用方式如</a:t>
            </a:r>
            <a:r>
              <a:rPr lang="en-US" altLang="zh-TW" sz="2400" dirty="0"/>
              <a:t>Line 22, 23, 30</a:t>
            </a:r>
            <a:r>
              <a:rPr lang="zh-TW" altLang="en-US" sz="2400" dirty="0"/>
              <a:t>所示。須輸入：</a:t>
            </a:r>
            <a:endParaRPr lang="en-US" altLang="zh-TW" sz="2400" dirty="0"/>
          </a:p>
          <a:p>
            <a:pPr lvl="1"/>
            <a:r>
              <a:rPr lang="zh-TW" altLang="en-US" sz="2400" dirty="0"/>
              <a:t>欲求最佳參數的模型</a:t>
            </a:r>
            <a:r>
              <a:rPr lang="en-US" altLang="zh-TW" sz="2400" dirty="0"/>
              <a:t>(</a:t>
            </a:r>
            <a:r>
              <a:rPr lang="zh-TW" altLang="en-US" sz="2400" dirty="0"/>
              <a:t>此例為</a:t>
            </a:r>
            <a:r>
              <a:rPr lang="en-US" altLang="zh-TW" sz="2400" dirty="0"/>
              <a:t>svc)</a:t>
            </a:r>
          </a:p>
          <a:p>
            <a:pPr lvl="1"/>
            <a:r>
              <a:rPr lang="zh-TW" altLang="en-US" sz="2400" dirty="0"/>
              <a:t>欲求最佳參數的範圍</a:t>
            </a:r>
            <a:r>
              <a:rPr lang="en-US" altLang="zh-TW" sz="2400" dirty="0"/>
              <a:t>(Line 17~19)</a:t>
            </a:r>
          </a:p>
          <a:p>
            <a:pPr lvl="1"/>
            <a:r>
              <a:rPr lang="zh-TW" altLang="en-US" sz="2400" dirty="0"/>
              <a:t>希望使用幾</a:t>
            </a:r>
            <a:r>
              <a:rPr lang="en-US" altLang="zh-TW" sz="2400" dirty="0"/>
              <a:t>fold</a:t>
            </a:r>
            <a:r>
              <a:rPr lang="zh-TW" altLang="en-US" sz="2400" dirty="0"/>
              <a:t>的交叉驗證 </a:t>
            </a:r>
            <a:r>
              <a:rPr lang="en-US" altLang="zh-TW" sz="2400" dirty="0"/>
              <a:t>(cv)</a:t>
            </a:r>
          </a:p>
          <a:p>
            <a:pPr lvl="1"/>
            <a:r>
              <a:rPr lang="zh-TW" altLang="en-US" sz="2400" dirty="0"/>
              <a:t>輸入完後使用驗證資料來</a:t>
            </a:r>
            <a:r>
              <a:rPr lang="en-US" altLang="zh-TW" sz="2400" dirty="0"/>
              <a:t>fit</a:t>
            </a:r>
            <a:r>
              <a:rPr lang="zh-TW" altLang="en-US" sz="2400" dirty="0"/>
              <a:t>即可。</a:t>
            </a:r>
            <a:endParaRPr lang="en-US" altLang="zh-TW" sz="2400" dirty="0"/>
          </a:p>
          <a:p>
            <a:r>
              <a:rPr lang="zh-TW" altLang="en-US" sz="2400" dirty="0"/>
              <a:t>右圖程式碼後半段</a:t>
            </a:r>
            <a:r>
              <a:rPr lang="en-US" altLang="zh-TW" sz="2400" dirty="0"/>
              <a:t>line 40~47</a:t>
            </a:r>
            <a:r>
              <a:rPr lang="zh-TW" altLang="en-US" sz="2400" dirty="0"/>
              <a:t>為使用醫隨機選定參數之</a:t>
            </a:r>
            <a:r>
              <a:rPr lang="en-US" altLang="zh-TW" sz="2400" dirty="0"/>
              <a:t>SVC</a:t>
            </a:r>
            <a:r>
              <a:rPr lang="zh-TW" altLang="en-US" sz="2400" dirty="0"/>
              <a:t>來和最佳參數之</a:t>
            </a:r>
            <a:r>
              <a:rPr lang="en-US" altLang="zh-TW" sz="2400" dirty="0"/>
              <a:t>SVC</a:t>
            </a:r>
            <a:r>
              <a:rPr lang="zh-TW" altLang="en-US" sz="2400" dirty="0"/>
              <a:t>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B70A99-192D-4701-A4DD-91338010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00" y="0"/>
            <a:ext cx="703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FE2629F-EA7E-4B66-8171-34064576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473" y="1139431"/>
            <a:ext cx="9578494" cy="4785396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下方二圖的顏色對應的是球落點的</a:t>
            </a:r>
            <a:r>
              <a:rPr lang="en-US" altLang="zh-TW" sz="2000" dirty="0"/>
              <a:t>x</a:t>
            </a:r>
            <a:r>
              <a:rPr lang="zh-TW" altLang="en-US" sz="2000" dirty="0"/>
              <a:t>座標</a:t>
            </a:r>
            <a:r>
              <a:rPr lang="en-US" altLang="zh-TW" sz="2000" dirty="0"/>
              <a:t>(</a:t>
            </a:r>
            <a:r>
              <a:rPr lang="en-US" altLang="zh-TW" sz="2000" dirty="0" err="1"/>
              <a:t>destination_x</a:t>
            </a:r>
            <a:r>
              <a:rPr lang="en-US" altLang="zh-TW" sz="2000" dirty="0"/>
              <a:t>)</a:t>
            </a:r>
          </a:p>
          <a:p>
            <a:pPr lvl="1"/>
            <a:r>
              <a:rPr lang="zh-TW" altLang="en-US" sz="2000" dirty="0"/>
              <a:t>可以看出，如果只提供球當下的</a:t>
            </a:r>
            <a:r>
              <a:rPr lang="en-US" altLang="zh-TW" sz="2000" dirty="0"/>
              <a:t>(x, y)</a:t>
            </a:r>
            <a:r>
              <a:rPr lang="zh-TW" altLang="en-US" sz="2000" dirty="0"/>
              <a:t>座標，很難讓模型學出球的落點</a:t>
            </a:r>
            <a:endParaRPr lang="en-US" altLang="zh-TW" sz="2000" dirty="0"/>
          </a:p>
          <a:p>
            <a:pPr lvl="1"/>
            <a:r>
              <a:rPr lang="en-US" altLang="zh-TW" sz="2000" dirty="0"/>
              <a:t>(</a:t>
            </a:r>
            <a:r>
              <a:rPr lang="zh-TW" altLang="en-US" sz="2000" dirty="0"/>
              <a:t>由基本物理的概念來推想也可以發現不可行</a:t>
            </a:r>
            <a:r>
              <a:rPr lang="en-US" altLang="zh-TW" sz="2000" dirty="0"/>
              <a:t>)</a:t>
            </a:r>
          </a:p>
          <a:p>
            <a:pPr lvl="1"/>
            <a:r>
              <a:rPr lang="zh-TW" altLang="en-US" sz="2000" dirty="0"/>
              <a:t>因此增加、設計特徵</a:t>
            </a:r>
            <a:r>
              <a:rPr lang="en-US" altLang="zh-TW" sz="2000" dirty="0"/>
              <a:t>(features)</a:t>
            </a:r>
            <a:r>
              <a:rPr lang="zh-TW" altLang="en-US" sz="2000" dirty="0"/>
              <a:t> 在此情況下是必要的。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D5AC8E-99BA-4710-959F-FA9CB27C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1" y="252282"/>
            <a:ext cx="8532966" cy="1088485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回歸器</a:t>
            </a:r>
            <a:r>
              <a:rPr lang="en-US" altLang="zh-TW" sz="3600" dirty="0"/>
              <a:t>(regressor)</a:t>
            </a:r>
            <a:r>
              <a:rPr lang="zh-TW" altLang="en-US" sz="3600" dirty="0"/>
              <a:t>模型可能遇到的問題</a:t>
            </a:r>
            <a:r>
              <a:rPr lang="en-US" altLang="zh-TW" sz="3600" dirty="0"/>
              <a:t>: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AA203A-C0C2-4BE0-A291-081B5FF3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32" y="2811010"/>
            <a:ext cx="4524375" cy="3581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802A6E9-FE08-4634-9D65-C5BA5CBF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08" y="2697176"/>
            <a:ext cx="5524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3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D3755C2-B6C7-421E-A557-37DED1BC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3" y="1491768"/>
            <a:ext cx="10229320" cy="4785396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每個</a:t>
            </a:r>
            <a:r>
              <a:rPr lang="en-US" altLang="zh-TW" sz="2800" dirty="0"/>
              <a:t>frame</a:t>
            </a:r>
            <a:r>
              <a:rPr lang="zh-TW" altLang="en-US" sz="2800" dirty="0"/>
              <a:t>下，球的四種運行方向</a:t>
            </a:r>
            <a:r>
              <a:rPr lang="en-US" altLang="zh-TW" sz="2800" dirty="0"/>
              <a:t>(</a:t>
            </a:r>
            <a:r>
              <a:rPr lang="zh-TW" altLang="en-US" sz="2800" dirty="0"/>
              <a:t>右上、左上、右下、左下</a:t>
            </a:r>
            <a:r>
              <a:rPr lang="en-US" altLang="zh-TW" sz="2800" dirty="0"/>
              <a:t>)</a:t>
            </a:r>
            <a:r>
              <a:rPr lang="zh-TW" altLang="en-US" sz="2800" dirty="0"/>
              <a:t>定為新特徵。可以發現比較有機會依據</a:t>
            </a:r>
            <a:r>
              <a:rPr lang="zh-TW" altLang="en-US" sz="2800" dirty="0">
                <a:solidFill>
                  <a:srgbClr val="FF0000"/>
                </a:solidFill>
              </a:rPr>
              <a:t>球座標</a:t>
            </a:r>
            <a:r>
              <a:rPr lang="zh-TW" altLang="en-US" sz="2800" dirty="0"/>
              <a:t>搭配</a:t>
            </a:r>
            <a:r>
              <a:rPr lang="zh-TW" altLang="en-US" sz="2800" dirty="0">
                <a:solidFill>
                  <a:srgbClr val="FF0000"/>
                </a:solidFill>
              </a:rPr>
              <a:t>球運動方向</a:t>
            </a:r>
            <a:r>
              <a:rPr lang="zh-TW" altLang="en-US" sz="2800" dirty="0"/>
              <a:t>區分出</a:t>
            </a:r>
            <a:r>
              <a:rPr lang="zh-TW" altLang="en-US" sz="2800" dirty="0">
                <a:solidFill>
                  <a:srgbClr val="FF0000"/>
                </a:solidFill>
              </a:rPr>
              <a:t>球的落點</a:t>
            </a:r>
            <a:r>
              <a:rPr lang="zh-TW" altLang="en-US" sz="2800" dirty="0"/>
              <a:t>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894352-6B32-4F51-B3D8-A3B384D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45" y="2874962"/>
            <a:ext cx="4848225" cy="2886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74397E-A9C9-4895-88BB-16C02EEE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2453949"/>
            <a:ext cx="5331137" cy="3911926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6176C4DA-6F32-429E-948A-94458C0C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249790"/>
            <a:ext cx="10483320" cy="133347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回歸器</a:t>
            </a:r>
            <a:r>
              <a:rPr lang="en-US" altLang="zh-TW" sz="3600" dirty="0"/>
              <a:t>(regressor)</a:t>
            </a:r>
            <a:r>
              <a:rPr lang="zh-TW" altLang="en-US" sz="3600" dirty="0"/>
              <a:t>模型可能遇到的問題</a:t>
            </a:r>
            <a:r>
              <a:rPr lang="en-US" altLang="zh-TW" sz="3600" dirty="0"/>
              <a:t>:</a:t>
            </a:r>
            <a:br>
              <a:rPr lang="en-US" altLang="zh-TW" sz="3600" dirty="0"/>
            </a:br>
            <a:r>
              <a:rPr lang="zh-TW" altLang="en-US" sz="3600" dirty="0"/>
              <a:t>增加球的運行方向作為特徵後</a:t>
            </a:r>
            <a:r>
              <a:rPr lang="en-US" altLang="zh-TW" sz="3600" dirty="0"/>
              <a:t>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798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CBCC53E-C4FE-4D8D-BFD4-6B94CAED6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單機版下載連結：</a:t>
            </a:r>
            <a:r>
              <a:rPr lang="en-US" altLang="zh-TW" sz="3600" dirty="0">
                <a:hlinkClick r:id="rId2"/>
              </a:rPr>
              <a:t>https://github.com/LanKuDot/MLGame</a:t>
            </a:r>
            <a:endParaRPr lang="en-US" altLang="zh-TW" sz="3600" dirty="0"/>
          </a:p>
          <a:p>
            <a:r>
              <a:rPr lang="zh-TW" altLang="en-US" sz="3600" dirty="0"/>
              <a:t>操作指令：</a:t>
            </a:r>
            <a:endParaRPr lang="en-US" altLang="zh-TW" sz="3600" dirty="0"/>
          </a:p>
          <a:p>
            <a:endParaRPr lang="zh-TW" altLang="en-US" sz="36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BBF4C2-B225-4A85-877F-B7D2746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啟動打磚塊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D28F128-6850-4058-AE16-14A8E91CE15A}"/>
              </a:ext>
            </a:extLst>
          </p:cNvPr>
          <p:cNvGrpSpPr/>
          <p:nvPr/>
        </p:nvGrpSpPr>
        <p:grpSpPr>
          <a:xfrm>
            <a:off x="926922" y="3429000"/>
            <a:ext cx="10563225" cy="3061810"/>
            <a:chOff x="481781" y="3022716"/>
            <a:chExt cx="10563225" cy="306181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C42758D-DF1E-415D-A029-25DC96BCF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81" y="3022716"/>
              <a:ext cx="10563225" cy="2857500"/>
            </a:xfrm>
            <a:prstGeom prst="rect">
              <a:avLst/>
            </a:prstGeom>
          </p:spPr>
        </p:pic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4473CFB-2163-485A-B46F-0E77559F70C5}"/>
                </a:ext>
              </a:extLst>
            </p:cNvPr>
            <p:cNvGrpSpPr/>
            <p:nvPr/>
          </p:nvGrpSpPr>
          <p:grpSpPr>
            <a:xfrm>
              <a:off x="2959331" y="3733462"/>
              <a:ext cx="1188721" cy="447836"/>
              <a:chOff x="3175461" y="3707353"/>
              <a:chExt cx="1188721" cy="477619"/>
            </a:xfrm>
          </p:grpSpPr>
          <p:cxnSp>
            <p:nvCxnSpPr>
              <p:cNvPr id="6" name="直線單箭頭接點 5">
                <a:extLst>
                  <a:ext uri="{FF2B5EF4-FFF2-40B4-BE49-F238E27FC236}">
                    <a16:creationId xmlns:a16="http://schemas.microsoft.com/office/drawing/2014/main" id="{E62E5F2A-B4C2-4595-90D4-6AFBACB7E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5461" y="3931920"/>
                <a:ext cx="299259" cy="253052"/>
              </a:xfrm>
              <a:prstGeom prst="straightConnector1">
                <a:avLst/>
              </a:prstGeom>
              <a:noFill/>
              <a:ln w="508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76200" dist="381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4C3551CA-F4A3-42AC-A97A-8C039E7F9829}"/>
                  </a:ext>
                </a:extLst>
              </p:cNvPr>
              <p:cNvSpPr/>
              <p:nvPr/>
            </p:nvSpPr>
            <p:spPr>
              <a:xfrm>
                <a:off x="3484181" y="3707353"/>
                <a:ext cx="880001" cy="408620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FF0000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lvl="0" indent="0" algn="l" defTabSz="1828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手玩模式</a:t>
                </a: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43F2E16-AE56-41FF-800D-7B30F5C06CB5}"/>
                </a:ext>
              </a:extLst>
            </p:cNvPr>
            <p:cNvGrpSpPr/>
            <p:nvPr/>
          </p:nvGrpSpPr>
          <p:grpSpPr>
            <a:xfrm>
              <a:off x="3258590" y="4366780"/>
              <a:ext cx="1354975" cy="408620"/>
              <a:chOff x="3175461" y="3693766"/>
              <a:chExt cx="1354975" cy="435794"/>
            </a:xfrm>
          </p:grpSpPr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39F0FACE-CAEB-4819-B5E3-EA019418F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461" y="3707353"/>
                <a:ext cx="299259" cy="224567"/>
              </a:xfrm>
              <a:prstGeom prst="straightConnector1">
                <a:avLst/>
              </a:prstGeom>
              <a:noFill/>
              <a:ln w="508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76200" dist="381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E5B65B7-A999-427A-8F25-F7E938DAEC4B}"/>
                  </a:ext>
                </a:extLst>
              </p:cNvPr>
              <p:cNvSpPr/>
              <p:nvPr/>
            </p:nvSpPr>
            <p:spPr>
              <a:xfrm>
                <a:off x="3484182" y="3693766"/>
                <a:ext cx="1046254" cy="43579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FF0000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lvl="0" indent="0" algn="l" defTabSz="1828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fps 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設為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45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sym typeface="Calibri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3B2EA7A-6843-43D4-920E-052F6D8AAAD5}"/>
                </a:ext>
              </a:extLst>
            </p:cNvPr>
            <p:cNvGrpSpPr/>
            <p:nvPr/>
          </p:nvGrpSpPr>
          <p:grpSpPr>
            <a:xfrm>
              <a:off x="4530436" y="3826012"/>
              <a:ext cx="1853739" cy="408620"/>
              <a:chOff x="3058723" y="3693766"/>
              <a:chExt cx="1305459" cy="435794"/>
            </a:xfrm>
          </p:grpSpPr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09ADCE75-45AA-4EC2-BD2A-E029F67415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8723" y="3931920"/>
                <a:ext cx="415997" cy="140768"/>
              </a:xfrm>
              <a:prstGeom prst="straightConnector1">
                <a:avLst/>
              </a:prstGeom>
              <a:noFill/>
              <a:ln w="508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76200" dist="381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2D65B2B6-D991-4EB2-8728-12735F6BB48B}"/>
                  </a:ext>
                </a:extLst>
              </p:cNvPr>
              <p:cNvSpPr/>
              <p:nvPr/>
            </p:nvSpPr>
            <p:spPr>
              <a:xfrm>
                <a:off x="3484181" y="3693766"/>
                <a:ext cx="880001" cy="43579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FF0000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lvl="0" indent="0" algn="l" defTabSz="1828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打磚塊第三關</a:t>
                </a: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2F782D4-65AE-41AE-BE4A-9C4DEDFC30F3}"/>
                </a:ext>
              </a:extLst>
            </p:cNvPr>
            <p:cNvGrpSpPr/>
            <p:nvPr/>
          </p:nvGrpSpPr>
          <p:grpSpPr>
            <a:xfrm>
              <a:off x="6096001" y="5268630"/>
              <a:ext cx="2125288" cy="408620"/>
              <a:chOff x="3087637" y="3693766"/>
              <a:chExt cx="1496692" cy="435794"/>
            </a:xfrm>
          </p:grpSpPr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9C1D757C-D9D0-4E80-8CEE-F5018AF497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7637" y="3931920"/>
                <a:ext cx="387084" cy="26981"/>
              </a:xfrm>
              <a:prstGeom prst="straightConnector1">
                <a:avLst/>
              </a:prstGeom>
              <a:noFill/>
              <a:ln w="508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76200" dist="381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74FD65AF-7364-45E5-8E47-3BF3E1DB5EE5}"/>
                  </a:ext>
                </a:extLst>
              </p:cNvPr>
              <p:cNvSpPr/>
              <p:nvPr/>
            </p:nvSpPr>
            <p:spPr>
              <a:xfrm>
                <a:off x="3484181" y="3693766"/>
                <a:ext cx="1100148" cy="43579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FF0000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lvl="0" indent="0" algn="l" defTabSz="1828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欲使用的程式檔</a:t>
                </a: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4621424F-8C68-448D-9A26-A0C91B7DFC47}"/>
                </a:ext>
              </a:extLst>
            </p:cNvPr>
            <p:cNvGrpSpPr/>
            <p:nvPr/>
          </p:nvGrpSpPr>
          <p:grpSpPr>
            <a:xfrm>
              <a:off x="2934338" y="5675906"/>
              <a:ext cx="2335931" cy="408620"/>
              <a:chOff x="3175461" y="3693766"/>
              <a:chExt cx="2335931" cy="435794"/>
            </a:xfrm>
          </p:grpSpPr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1AB9495E-E6B6-45D2-AC6A-53E14C480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461" y="3707353"/>
                <a:ext cx="299259" cy="224567"/>
              </a:xfrm>
              <a:prstGeom prst="straightConnector1">
                <a:avLst/>
              </a:prstGeom>
              <a:noFill/>
              <a:ln w="508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76200" dist="381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76A2BC08-528F-48B3-BA1F-CA4C6F851F08}"/>
                  </a:ext>
                </a:extLst>
              </p:cNvPr>
              <p:cNvSpPr/>
              <p:nvPr/>
            </p:nvSpPr>
            <p:spPr>
              <a:xfrm>
                <a:off x="3484182" y="3693766"/>
                <a:ext cx="2027210" cy="43579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FF0000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lvl="0" indent="0" algn="l" defTabSz="1828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Record (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sym typeface="Calibri"/>
                  </a:rPr>
                  <a:t>記錄此次遊玩</a:t>
                </a:r>
              </a:p>
            </p:txBody>
          </p:sp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1DCADBDB-B32B-4AE6-8808-C05F82C6DABC}"/>
              </a:ext>
            </a:extLst>
          </p:cNvPr>
          <p:cNvSpPr/>
          <p:nvPr/>
        </p:nvSpPr>
        <p:spPr>
          <a:xfrm>
            <a:off x="-40702" y="6455028"/>
            <a:ext cx="7488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https://hackmd.io/@y0iWq14CTXGE7CknbBhG3Q/HkaT0SZH4?type=view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367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27E41E19-D2D5-40AD-A7FC-9147134C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94" y="364878"/>
            <a:ext cx="9505231" cy="49156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42FB25-5F6E-41F2-91FD-270DA488388E}"/>
              </a:ext>
            </a:extLst>
          </p:cNvPr>
          <p:cNvSpPr/>
          <p:nvPr/>
        </p:nvSpPr>
        <p:spPr>
          <a:xfrm>
            <a:off x="2025388" y="5722063"/>
            <a:ext cx="7354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hlinkClick r:id="rId2"/>
              </a:rPr>
              <a:t>http://mlgame-web.westus.cloudapp.azure.com/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503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D12C7-B727-4CD7-83E0-64CF5F6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8809DE-6F4E-40C9-9F94-7C06702E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申請平台帳號、</a:t>
            </a:r>
            <a:r>
              <a:rPr lang="en-US" altLang="zh-TW" dirty="0" err="1"/>
              <a:t>github</a:t>
            </a:r>
            <a:r>
              <a:rPr lang="zh-TW" altLang="en-US" dirty="0"/>
              <a:t>帳號</a:t>
            </a:r>
            <a:endParaRPr lang="en-US" altLang="zh-TW" dirty="0"/>
          </a:p>
          <a:p>
            <a:r>
              <a:rPr lang="zh-TW" altLang="en-US" dirty="0"/>
              <a:t>上傳程式碼至</a:t>
            </a:r>
            <a:r>
              <a:rPr lang="en-US" altLang="zh-TW" dirty="0" err="1"/>
              <a:t>github</a:t>
            </a:r>
            <a:endParaRPr lang="en-US" altLang="zh-TW" dirty="0"/>
          </a:p>
          <a:p>
            <a:r>
              <a:rPr lang="zh-TW" altLang="en-US" dirty="0"/>
              <a:t>選擇打磚塊或是乒乓球</a:t>
            </a:r>
            <a:endParaRPr lang="en-US" altLang="zh-TW" dirty="0"/>
          </a:p>
          <a:p>
            <a:pPr lvl="1"/>
            <a:r>
              <a:rPr lang="zh-TW" altLang="en-US" dirty="0"/>
              <a:t>檔名 </a:t>
            </a:r>
            <a:r>
              <a:rPr lang="en-US" altLang="zh-TW" dirty="0"/>
              <a:t>ml-play.py</a:t>
            </a:r>
          </a:p>
          <a:p>
            <a:pPr lvl="1"/>
            <a:r>
              <a:rPr lang="zh-TW" altLang="en-US" dirty="0"/>
              <a:t>選擇</a:t>
            </a:r>
            <a:r>
              <a:rPr lang="en-US" altLang="zh-TW" dirty="0"/>
              <a:t>branch/version</a:t>
            </a:r>
          </a:p>
          <a:p>
            <a:pPr lvl="1"/>
            <a:r>
              <a:rPr lang="zh-TW" altLang="en-US" dirty="0"/>
              <a:t>開始遊戲</a:t>
            </a:r>
          </a:p>
        </p:txBody>
      </p:sp>
    </p:spTree>
    <p:extLst>
      <p:ext uri="{BB962C8B-B14F-4D97-AF65-F5344CB8AC3E}">
        <p14:creationId xmlns:p14="http://schemas.microsoft.com/office/powerpoint/2010/main" val="84428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/>
                </a:solidFill>
              </a:rPr>
              <a:t>參考網站</a:t>
            </a:r>
          </a:p>
        </p:txBody>
      </p:sp>
      <p:sp>
        <p:nvSpPr>
          <p:cNvPr id="3" name="矩形 2"/>
          <p:cNvSpPr/>
          <p:nvPr/>
        </p:nvSpPr>
        <p:spPr>
          <a:xfrm>
            <a:off x="520862" y="1668323"/>
            <a:ext cx="10986194" cy="4443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https://www.pygame.org/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https://kaiching.org/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https://docs.python.org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http://kidscancode.org/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https://pypi.org/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https://www.google.com/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hlinkClick r:id="rId8"/>
              </a:rPr>
              <a:t>https://translate.google.com.tw/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hlinkClick r:id="rId9"/>
              </a:rPr>
              <a:t>http://cs231n.github.io/python-numpy-tutorial/</a:t>
            </a:r>
            <a:endParaRPr lang="en-US" altLang="zh-TW" sz="24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hlinkClick r:id="rId10"/>
              </a:rPr>
              <a:t>https://blog.techbridge.cc/2017/07/28/data-science-101-numpy-tutorial/</a:t>
            </a:r>
            <a:endParaRPr lang="en-US" altLang="zh-TW" sz="24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6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CBCC53E-C4FE-4D8D-BFD4-6B94CAED6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操作指令：</a:t>
            </a:r>
            <a:endParaRPr lang="en-US" altLang="zh-TW" sz="3600" dirty="0"/>
          </a:p>
          <a:p>
            <a:endParaRPr lang="zh-TW" altLang="en-US" sz="36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BBF4C2-B225-4A85-877F-B7D2746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啟動打乒乓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141E9E-14BF-400E-BC71-C3DCD283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56" y="2052405"/>
            <a:ext cx="10840283" cy="30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9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1478C-6AFC-4788-A940-A4434E17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乒乓球 要同時寫</a:t>
            </a:r>
            <a:r>
              <a:rPr lang="en-US" altLang="zh-TW" dirty="0"/>
              <a:t>1P</a:t>
            </a:r>
            <a:r>
              <a:rPr lang="zh-TW" altLang="en-US" dirty="0"/>
              <a:t>與</a:t>
            </a:r>
            <a:r>
              <a:rPr lang="en-US" altLang="zh-TW" dirty="0"/>
              <a:t>2P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97D0032-7D2D-4A59-AEB6-34577EC0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45" y="1864336"/>
            <a:ext cx="10775140" cy="38551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042E7D-8245-4FF5-BCFC-C82385977951}"/>
              </a:ext>
            </a:extLst>
          </p:cNvPr>
          <p:cNvSpPr/>
          <p:nvPr/>
        </p:nvSpPr>
        <p:spPr>
          <a:xfrm>
            <a:off x="145311" y="6292690"/>
            <a:ext cx="7265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https://hackmd.io/@y0iWq14CTXGE7CknbBhG3Q/SJnGAPdjN?type=view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76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606E9C-FBC1-45A2-998C-2AB13FEE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程式解說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FEB53E-36D8-4E79-82DA-6C327CA3A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參考 </a:t>
            </a:r>
            <a:r>
              <a:rPr lang="en-US" altLang="zh-TW" dirty="0"/>
              <a:t>Arkanoid/ml/ml_play.py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332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8242E57-15C2-47D1-AA55-7777CF28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問題分析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BC23085-8596-44A2-B227-C4B5CAD9A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目標：操控板子，完成打磚塊的遊戲</a:t>
            </a:r>
            <a:endParaRPr lang="en-US" altLang="zh-TW" dirty="0"/>
          </a:p>
          <a:p>
            <a:r>
              <a:rPr lang="zh-TW" altLang="en-US" dirty="0"/>
              <a:t>資料、輸入：磚塊、板子、球的位置</a:t>
            </a:r>
            <a:endParaRPr lang="en-US" altLang="zh-TW" dirty="0"/>
          </a:p>
          <a:p>
            <a:r>
              <a:rPr lang="zh-TW" altLang="en-US" dirty="0"/>
              <a:t>輸出：控制指令（向左、向右或不動）</a:t>
            </a:r>
          </a:p>
        </p:txBody>
      </p:sp>
    </p:spTree>
    <p:extLst>
      <p:ext uri="{BB962C8B-B14F-4D97-AF65-F5344CB8AC3E}">
        <p14:creationId xmlns:p14="http://schemas.microsoft.com/office/powerpoint/2010/main" val="374419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384D6-0268-4F4D-B8DF-2E68CCCF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控制板子的心法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1AA9CF-F87F-4F25-972B-35B591C9A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徒手寫程式</a:t>
            </a:r>
            <a:endParaRPr lang="en-US" altLang="zh-TW" dirty="0"/>
          </a:p>
          <a:p>
            <a:pPr lvl="1"/>
            <a:r>
              <a:rPr lang="zh-TW" altLang="en-US" dirty="0"/>
              <a:t>需要了解哪些事情呢</a:t>
            </a:r>
            <a:r>
              <a:rPr lang="en-US" altLang="zh-TW" dirty="0"/>
              <a:t>?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訓練機器學習的模型</a:t>
            </a:r>
            <a:endParaRPr lang="en-US" altLang="zh-TW" dirty="0"/>
          </a:p>
          <a:p>
            <a:pPr lvl="1"/>
            <a:r>
              <a:rPr lang="zh-TW" altLang="en-US" dirty="0"/>
              <a:t>需要取得哪些資料呢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111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443AE2-E264-44D8-9D6F-E3FE5FE2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如何取得資料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9D411-B066-4133-9FAF-39B019F54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錄製遊戲</a:t>
            </a:r>
            <a:endParaRPr lang="en-US" altLang="zh-TW" dirty="0"/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–r </a:t>
            </a:r>
            <a:r>
              <a:rPr lang="zh-TW" altLang="en-US" dirty="0"/>
              <a:t>這個參數會錄製遊戲的過程，會存成</a:t>
            </a:r>
            <a:r>
              <a:rPr lang="en-US" altLang="zh-TW" dirty="0"/>
              <a:t>pickle</a:t>
            </a:r>
            <a:r>
              <a:rPr lang="zh-TW" altLang="en-US" dirty="0"/>
              <a:t>檔案</a:t>
            </a:r>
            <a:endParaRPr lang="en-US" altLang="zh-TW" dirty="0"/>
          </a:p>
          <a:p>
            <a:pPr lvl="1"/>
            <a:r>
              <a:rPr lang="zh-TW" altLang="en-US" dirty="0"/>
              <a:t>讀取</a:t>
            </a:r>
            <a:r>
              <a:rPr lang="en-US" altLang="zh-TW" dirty="0"/>
              <a:t>pickle</a:t>
            </a:r>
            <a:r>
              <a:rPr lang="zh-TW" altLang="en-US" dirty="0"/>
              <a:t>，即可取得</a:t>
            </a:r>
            <a:r>
              <a:rPr lang="zh-TW" altLang="en-US"/>
              <a:t>遊戲資料。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63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1205E-157E-45FF-A198-3B74A66B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3" y="1494503"/>
            <a:ext cx="10314038" cy="193449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模型效能評估：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Overfitting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99890"/>
      </p:ext>
    </p:extLst>
  </p:cSld>
  <p:clrMapOvr>
    <a:masterClrMapping/>
  </p:clrMapOvr>
</p:sld>
</file>

<file path=ppt/theme/theme1.xml><?xml version="1.0" encoding="utf-8"?>
<a:theme xmlns:a="http://schemas.openxmlformats.org/drawingml/2006/main" name="20058-cub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 Light / 微軟正黑體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28-3d-cubes-powerpoint-template.potx" id="{31EC4B10-1AC8-4272-9787-5C7F5B142AAC}" vid="{C9938D3F-E61D-44C8-8929-DB1180B8F92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PyGame_Lesson1_AngryBird</Template>
  <TotalTime>5625</TotalTime>
  <Words>1075</Words>
  <Application>Microsoft Office PowerPoint</Application>
  <PresentationFormat>寬螢幕</PresentationFormat>
  <Paragraphs>109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微軟正黑體</vt:lpstr>
      <vt:lpstr>新細明體</vt:lpstr>
      <vt:lpstr>標楷體</vt:lpstr>
      <vt:lpstr>Arial</vt:lpstr>
      <vt:lpstr>Calibri</vt:lpstr>
      <vt:lpstr>Microsoft New Tai Lue</vt:lpstr>
      <vt:lpstr>Times New Roman</vt:lpstr>
      <vt:lpstr>20058-cubes</vt:lpstr>
      <vt:lpstr>磚塊怎麼打?</vt:lpstr>
      <vt:lpstr>啟動打磚塊</vt:lpstr>
      <vt:lpstr>啟動打乒乓</vt:lpstr>
      <vt:lpstr>乒乓球 要同時寫1P與2P</vt:lpstr>
      <vt:lpstr>程式解說</vt:lpstr>
      <vt:lpstr>問題分析</vt:lpstr>
      <vt:lpstr>控制板子的心法</vt:lpstr>
      <vt:lpstr>如何取得資料?</vt:lpstr>
      <vt:lpstr>模型效能評估： Underfitting v.s. Overfitting</vt:lpstr>
      <vt:lpstr>Overfitting v.s. Underfitting</vt:lpstr>
      <vt:lpstr>精確模型的常見方法</vt:lpstr>
      <vt:lpstr>遊戲AI的誕生</vt:lpstr>
      <vt:lpstr>可以考慮的兩種做法:</vt:lpstr>
      <vt:lpstr>使用記錄檔訓練模型的方法</vt:lpstr>
      <vt:lpstr>使用訓練好的模型打遊戲的方法</vt:lpstr>
      <vt:lpstr>交叉驗證</vt:lpstr>
      <vt:lpstr>如何決定模型的參數？ </vt:lpstr>
      <vt:lpstr>回歸器(regressor)模型可能遇到的問題:</vt:lpstr>
      <vt:lpstr>回歸器(regressor)模型可能遇到的問題: 增加球的運行方向作為特徵後…</vt:lpstr>
      <vt:lpstr>PowerPoint 簡報</vt:lpstr>
      <vt:lpstr>操作流程</vt:lpstr>
      <vt:lpstr>參考網站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PTWA</dc:creator>
  <cp:lastModifiedBy>Kylin</cp:lastModifiedBy>
  <cp:revision>389</cp:revision>
  <dcterms:created xsi:type="dcterms:W3CDTF">2019-10-14T02:28:14Z</dcterms:created>
  <dcterms:modified xsi:type="dcterms:W3CDTF">2020-02-05T21:59:38Z</dcterms:modified>
</cp:coreProperties>
</file>